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71" r:id="rId18"/>
    <p:sldId id="272" r:id="rId19"/>
    <p:sldId id="276" r:id="rId20"/>
    <p:sldId id="277" r:id="rId21"/>
    <p:sldId id="279" r:id="rId22"/>
    <p:sldId id="283" r:id="rId23"/>
    <p:sldId id="282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933E-23F9-9E40-9287-C6158713A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4002C-9E81-544C-9E49-D8DA81336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137E0-4E89-C448-AB27-BABDE6159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5F0F3-F959-4344-966A-99450A03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6A372-5A3D-FF4D-AD1F-7202DDF0C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42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600D-3F1F-D044-A867-85FFB779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5814F9-DD6C-D646-AC49-EF41458C5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FE70-BA81-FD4B-B7C0-0B25EFB0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6C5CA-D250-5B46-8B1F-6BC53F6C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72C84-6440-4E47-92DA-0BB48831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0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0CB807-B674-8344-B7F3-3AB4DA4BB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FF0D-934F-F742-AD8F-9E89B5D0EE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2BEF1-B4EA-2B4D-8281-74E6E3BD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9DCBD-6466-D745-A785-0A5259EBE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DA0FD-5CE9-CE47-B2E6-3FDC4E54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8ED2-47BA-1E47-A4F6-E8C2D77D7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DE0E9-C691-3B45-8429-CE53DC5EF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43608-9AA6-D243-9CFE-B3025AF9D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3EBA9-E80A-CD48-8F3E-50968321A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D0AC2-6E61-E947-BCD8-77F8031E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53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41C5-829D-324F-AE1A-6C5FD153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0D753-C6D9-C740-91E2-482F30BCD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F2DD6-2DAD-0644-86B2-FD03B04B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A2D53-254F-4B4A-B2FF-A88C90B5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BDB70-8AFA-8949-9FA3-E3F6A132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1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F05A-425F-6544-8263-0CF6DE36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BFFDC-5ED9-8F4C-A59B-224E8C54C3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0A0FE-86CD-D64D-A765-BB01C10C6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24A58-CF13-C648-A03F-8167071D3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010D9-BDAA-3B4A-BC08-4CC3D59F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CA0A6-8F1A-894B-95FE-550E7D65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7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C154-562E-0E4C-914A-E2E674B0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A7881-B8CD-A845-8BA4-EA77FFD7E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98EEC-DC9B-9E47-8E51-4D3109E06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380C00-BE4F-F648-A4B6-A03F2B4DA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02894-FAFF-6440-9016-D7A1B71C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A25635-F9AD-9146-8267-972A44AD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2775D-775B-A841-B125-11DB1E0F0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9DFAD-6B97-0D40-B688-B4494C84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9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A4FC-D20F-3844-91C4-2242BFDC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63C21-70BB-4748-A030-2DB6F6D65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9A9EF-4E03-F549-8E15-D2094485D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D977B-567B-BF49-B000-929639462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50CA60-9110-1E4C-A506-797967DC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D8FF9-D8F2-4249-99AD-A0F3DC80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4FC25-9E7A-AD4D-8EB7-6021D5010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5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26FEF-44AB-AF4A-AC99-044C747D0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7F86-0650-BF47-AAA1-F16D76669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B7614-F130-8E43-8A36-F085F68A5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1175B-67F2-824C-88DC-615244A9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E8DE83-76E9-C341-804A-EC6F56C6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9BA06-68E9-BD46-8B95-0B1F4B65C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8F6E7-94A8-CA41-B6A2-FD6E7A7A1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A988CD-011F-5745-BC3F-8FD7AFE1B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CBFDB-DE33-9047-B53B-F0917A9ED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BA338-6ECF-DE4D-85F5-EDB9EF0E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417CE-E815-964F-9762-9EBD41B7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CE21F-BD67-2B48-A33A-A288842C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5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B9264E-07DA-EA4A-87B6-A1B6E11C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E6B5D-99D4-364F-AB2F-097062E5C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4BFB0-8715-5C45-AEA6-A8C0D7EA70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33784-BF6E-BA4B-9933-37CC0B549AAC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2E03-0085-2240-8ADD-66D0FFBF3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7CF6E-3753-9144-96BD-399A03940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5CCA8-737B-0E48-B070-3E8EBB3960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32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E0F27-9745-4548-ADB4-84B332C03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929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115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Participant Instructions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419BD-646C-CE4E-88F4-980DEB0C0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88465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b="1" dirty="0"/>
              <a:t>CAT Task 2018</a:t>
            </a:r>
          </a:p>
        </p:txBody>
      </p:sp>
    </p:spTree>
    <p:extLst>
      <p:ext uri="{BB962C8B-B14F-4D97-AF65-F5344CB8AC3E}">
        <p14:creationId xmlns:p14="http://schemas.microsoft.com/office/powerpoint/2010/main" val="3631237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73730"/>
            <a:ext cx="11616266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Effect #1: The right answer will be the </a:t>
            </a:r>
            <a:r>
              <a:rPr lang="en-US" b="1" i="1" u="sng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opposite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of the image that came before… let’s see </a:t>
            </a:r>
            <a:r>
              <a:rPr lang="en-US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 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BE936-603B-E446-9FA5-2BD64D66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66" b="49421"/>
          <a:stretch/>
        </p:blipFill>
        <p:spPr>
          <a:xfrm>
            <a:off x="7143340" y="1970539"/>
            <a:ext cx="2756846" cy="2336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6E0BF-8573-4341-B703-C31ED7B4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60" t="-1743" r="71726" b="51164"/>
          <a:stretch/>
        </p:blipFill>
        <p:spPr>
          <a:xfrm>
            <a:off x="2005459" y="1878201"/>
            <a:ext cx="2756846" cy="2336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1F6C5-0145-9645-A668-F8BFB5A82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66" b="49421"/>
          <a:stretch/>
        </p:blipFill>
        <p:spPr>
          <a:xfrm>
            <a:off x="7143340" y="4521674"/>
            <a:ext cx="2756846" cy="2336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ABF0B-E005-5647-9FE5-3D99EB77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18" t="-579" r="39048" b="50000"/>
          <a:stretch/>
        </p:blipFill>
        <p:spPr>
          <a:xfrm>
            <a:off x="2005459" y="4521674"/>
            <a:ext cx="2756846" cy="2336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F29CD-804C-D34E-BC7D-D4DD80CE14AB}"/>
              </a:ext>
            </a:extLst>
          </p:cNvPr>
          <p:cNvSpPr/>
          <p:nvPr/>
        </p:nvSpPr>
        <p:spPr>
          <a:xfrm>
            <a:off x="7626066" y="5636525"/>
            <a:ext cx="232011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7DC268-6D35-C547-B80E-2466281F66CC}"/>
              </a:ext>
            </a:extLst>
          </p:cNvPr>
          <p:cNvSpPr/>
          <p:nvPr/>
        </p:nvSpPr>
        <p:spPr>
          <a:xfrm>
            <a:off x="9307015" y="3087308"/>
            <a:ext cx="232011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D533B0A5-BF72-8E4F-AA4A-704E985DF29F}"/>
              </a:ext>
            </a:extLst>
          </p:cNvPr>
          <p:cNvSpPr/>
          <p:nvPr/>
        </p:nvSpPr>
        <p:spPr>
          <a:xfrm>
            <a:off x="4838004" y="2730941"/>
            <a:ext cx="2306471" cy="9447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94DF44EF-D6F9-3349-8D24-514E33101144}"/>
              </a:ext>
            </a:extLst>
          </p:cNvPr>
          <p:cNvSpPr/>
          <p:nvPr/>
        </p:nvSpPr>
        <p:spPr>
          <a:xfrm>
            <a:off x="4836869" y="5280158"/>
            <a:ext cx="2306471" cy="9447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4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2BE936-603B-E446-9FA5-2BD64D66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66" t="52981" b="-3560"/>
          <a:stretch/>
        </p:blipFill>
        <p:spPr>
          <a:xfrm>
            <a:off x="7143340" y="1970539"/>
            <a:ext cx="2756846" cy="2336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6E0BF-8573-4341-B703-C31ED7B4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82" r="71366" b="-1561"/>
          <a:stretch/>
        </p:blipFill>
        <p:spPr>
          <a:xfrm>
            <a:off x="2005459" y="1878201"/>
            <a:ext cx="2756846" cy="2336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1F6C5-0145-9645-A668-F8BFB5A82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66" t="53325" b="-3904"/>
          <a:stretch/>
        </p:blipFill>
        <p:spPr>
          <a:xfrm>
            <a:off x="7143340" y="4521674"/>
            <a:ext cx="2756846" cy="2336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ABF0B-E005-5647-9FE5-3D99EB77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18" t="52325" r="39048" b="-2904"/>
          <a:stretch/>
        </p:blipFill>
        <p:spPr>
          <a:xfrm>
            <a:off x="2005459" y="4521674"/>
            <a:ext cx="2756846" cy="2336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F29CD-804C-D34E-BC7D-D4DD80CE14AB}"/>
              </a:ext>
            </a:extLst>
          </p:cNvPr>
          <p:cNvSpPr/>
          <p:nvPr/>
        </p:nvSpPr>
        <p:spPr>
          <a:xfrm>
            <a:off x="7626066" y="5636525"/>
            <a:ext cx="232011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7DC268-6D35-C547-B80E-2466281F66CC}"/>
              </a:ext>
            </a:extLst>
          </p:cNvPr>
          <p:cNvSpPr/>
          <p:nvPr/>
        </p:nvSpPr>
        <p:spPr>
          <a:xfrm>
            <a:off x="9307015" y="3087308"/>
            <a:ext cx="232011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D533B0A5-BF72-8E4F-AA4A-704E985DF29F}"/>
              </a:ext>
            </a:extLst>
          </p:cNvPr>
          <p:cNvSpPr/>
          <p:nvPr/>
        </p:nvSpPr>
        <p:spPr>
          <a:xfrm>
            <a:off x="4838004" y="2730941"/>
            <a:ext cx="2306471" cy="9447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94DF44EF-D6F9-3349-8D24-514E33101144}"/>
              </a:ext>
            </a:extLst>
          </p:cNvPr>
          <p:cNvSpPr/>
          <p:nvPr/>
        </p:nvSpPr>
        <p:spPr>
          <a:xfrm>
            <a:off x="4836869" y="5280158"/>
            <a:ext cx="2306471" cy="9447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ED74480-C6A5-7844-844E-6610ECBC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73730"/>
            <a:ext cx="116162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Effect #1: Now let’s see </a:t>
            </a:r>
            <a:r>
              <a:rPr lang="en-US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 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6</a:t>
            </a:r>
          </a:p>
        </p:txBody>
      </p:sp>
    </p:spTree>
    <p:extLst>
      <p:ext uri="{BB962C8B-B14F-4D97-AF65-F5344CB8AC3E}">
        <p14:creationId xmlns:p14="http://schemas.microsoft.com/office/powerpoint/2010/main" val="15206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4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73730"/>
            <a:ext cx="116162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Effect #2: The right answer will be the </a:t>
            </a:r>
            <a:r>
              <a:rPr lang="en-US" b="1" i="1" u="sng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same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as the image that came before… let’s see </a:t>
            </a:r>
            <a:r>
              <a:rPr lang="en-US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 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BE936-603B-E446-9FA5-2BD64D66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66" b="49421"/>
          <a:stretch/>
        </p:blipFill>
        <p:spPr>
          <a:xfrm>
            <a:off x="7143340" y="1970539"/>
            <a:ext cx="2756846" cy="2336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6E0BF-8573-4341-B703-C31ED7B4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82" r="71366" b="-1561"/>
          <a:stretch/>
        </p:blipFill>
        <p:spPr>
          <a:xfrm>
            <a:off x="2005459" y="1878201"/>
            <a:ext cx="2756846" cy="2336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1F6C5-0145-9645-A668-F8BFB5A82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66" b="49421"/>
          <a:stretch/>
        </p:blipFill>
        <p:spPr>
          <a:xfrm>
            <a:off x="7143340" y="4521674"/>
            <a:ext cx="2756846" cy="2336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ABF0B-E005-5647-9FE5-3D99EB77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18" t="52325" r="39048" b="-2904"/>
          <a:stretch/>
        </p:blipFill>
        <p:spPr>
          <a:xfrm>
            <a:off x="2005459" y="4504741"/>
            <a:ext cx="2756846" cy="2336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F29CD-804C-D34E-BC7D-D4DD80CE14AB}"/>
              </a:ext>
            </a:extLst>
          </p:cNvPr>
          <p:cNvSpPr/>
          <p:nvPr/>
        </p:nvSpPr>
        <p:spPr>
          <a:xfrm>
            <a:off x="9285530" y="5636525"/>
            <a:ext cx="232011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7DC268-6D35-C547-B80E-2466281F66CC}"/>
              </a:ext>
            </a:extLst>
          </p:cNvPr>
          <p:cNvSpPr/>
          <p:nvPr/>
        </p:nvSpPr>
        <p:spPr>
          <a:xfrm>
            <a:off x="7613682" y="3087308"/>
            <a:ext cx="232011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D533B0A5-BF72-8E4F-AA4A-704E985DF29F}"/>
              </a:ext>
            </a:extLst>
          </p:cNvPr>
          <p:cNvSpPr/>
          <p:nvPr/>
        </p:nvSpPr>
        <p:spPr>
          <a:xfrm>
            <a:off x="4838004" y="2730941"/>
            <a:ext cx="2306471" cy="9447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94DF44EF-D6F9-3349-8D24-514E33101144}"/>
              </a:ext>
            </a:extLst>
          </p:cNvPr>
          <p:cNvSpPr/>
          <p:nvPr/>
        </p:nvSpPr>
        <p:spPr>
          <a:xfrm>
            <a:off x="4836869" y="5280158"/>
            <a:ext cx="2306471" cy="9447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9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4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73730"/>
            <a:ext cx="116162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Effect #2: Now let’s see </a:t>
            </a:r>
            <a:r>
              <a:rPr lang="en-US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Image 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BE936-603B-E446-9FA5-2BD64D66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66" t="52981" b="-3560"/>
          <a:stretch/>
        </p:blipFill>
        <p:spPr>
          <a:xfrm>
            <a:off x="7143340" y="1970539"/>
            <a:ext cx="2756846" cy="2336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D6E0BF-8573-4341-B703-C31ED7B4C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999" r="71366" b="51420"/>
          <a:stretch/>
        </p:blipFill>
        <p:spPr>
          <a:xfrm>
            <a:off x="2005459" y="1878201"/>
            <a:ext cx="2756846" cy="23363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1F6C5-0145-9645-A668-F8BFB5A82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66" t="53508" b="-4087"/>
          <a:stretch/>
        </p:blipFill>
        <p:spPr>
          <a:xfrm>
            <a:off x="7143340" y="4521674"/>
            <a:ext cx="2756846" cy="2336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3ABF0B-E005-5647-9FE5-3D99EB77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18" t="244" r="39048" b="49177"/>
          <a:stretch/>
        </p:blipFill>
        <p:spPr>
          <a:xfrm>
            <a:off x="2005459" y="4504741"/>
            <a:ext cx="2756846" cy="2336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8F29CD-804C-D34E-BC7D-D4DD80CE14AB}"/>
              </a:ext>
            </a:extLst>
          </p:cNvPr>
          <p:cNvSpPr/>
          <p:nvPr/>
        </p:nvSpPr>
        <p:spPr>
          <a:xfrm>
            <a:off x="9285530" y="5636525"/>
            <a:ext cx="232011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7DC268-6D35-C547-B80E-2466281F66CC}"/>
              </a:ext>
            </a:extLst>
          </p:cNvPr>
          <p:cNvSpPr/>
          <p:nvPr/>
        </p:nvSpPr>
        <p:spPr>
          <a:xfrm>
            <a:off x="7613682" y="3087308"/>
            <a:ext cx="232011" cy="232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triped Right Arrow 3">
            <a:extLst>
              <a:ext uri="{FF2B5EF4-FFF2-40B4-BE49-F238E27FC236}">
                <a16:creationId xmlns:a16="http://schemas.microsoft.com/office/drawing/2014/main" id="{D533B0A5-BF72-8E4F-AA4A-704E985DF29F}"/>
              </a:ext>
            </a:extLst>
          </p:cNvPr>
          <p:cNvSpPr/>
          <p:nvPr/>
        </p:nvSpPr>
        <p:spPr>
          <a:xfrm>
            <a:off x="4838004" y="2730941"/>
            <a:ext cx="2306471" cy="9447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94DF44EF-D6F9-3349-8D24-514E33101144}"/>
              </a:ext>
            </a:extLst>
          </p:cNvPr>
          <p:cNvSpPr/>
          <p:nvPr/>
        </p:nvSpPr>
        <p:spPr>
          <a:xfrm>
            <a:off x="4836869" y="5280158"/>
            <a:ext cx="2306471" cy="94474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2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4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73730"/>
            <a:ext cx="116162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That means you will learn 4 direct relationships between the images and their correct box…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D71CC-1424-FC44-B779-E01D9FE8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928" y="1719619"/>
            <a:ext cx="6655719" cy="4799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DE3CF-51A5-AC46-A7B7-7981E3117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89"/>
          <a:stretch/>
        </p:blipFill>
        <p:spPr>
          <a:xfrm>
            <a:off x="600501" y="2502886"/>
            <a:ext cx="4053386" cy="305243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4D4C82A-EB90-2845-8C70-E95BEB5B98E8}"/>
              </a:ext>
            </a:extLst>
          </p:cNvPr>
          <p:cNvSpPr txBox="1">
            <a:spLocks/>
          </p:cNvSpPr>
          <p:nvPr/>
        </p:nvSpPr>
        <p:spPr>
          <a:xfrm>
            <a:off x="372534" y="273729"/>
            <a:ext cx="11616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 and 8 relationships between the image that came before and the correct box for the </a:t>
            </a:r>
            <a:r>
              <a:rPr lang="en-US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322549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BBF4-4FB9-6943-BAC4-86A6BE3C3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Sometimes you will see a different kind of trial… it will look like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56F7F-C3D6-9D4D-A29D-A6C0A6B3F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96" y="2076450"/>
            <a:ext cx="6087304" cy="4107352"/>
          </a:xfrm>
          <a:prstGeom prst="rect">
            <a:avLst/>
          </a:prstGeom>
        </p:spPr>
      </p:pic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D3D58DB0-5212-8041-A58D-2F9133786C6B}"/>
              </a:ext>
            </a:extLst>
          </p:cNvPr>
          <p:cNvSpPr/>
          <p:nvPr/>
        </p:nvSpPr>
        <p:spPr>
          <a:xfrm>
            <a:off x="1993420" y="3674412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89615-8A0C-9A4C-A946-64013D88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2" y="3607021"/>
            <a:ext cx="1201066" cy="1181048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9FE087A6-5B8A-C547-AF4E-46FB2D619E2B}"/>
              </a:ext>
            </a:extLst>
          </p:cNvPr>
          <p:cNvSpPr/>
          <p:nvPr/>
        </p:nvSpPr>
        <p:spPr>
          <a:xfrm rot="10800000">
            <a:off x="8561153" y="3693461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B4D98-83CB-ED4C-B20A-87F1EE26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441" y="3632470"/>
            <a:ext cx="1241101" cy="1181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E00D541-C07B-364E-A7C8-D9DDE5F5D3B2}"/>
              </a:ext>
            </a:extLst>
          </p:cNvPr>
          <p:cNvSpPr txBox="1">
            <a:spLocks/>
          </p:cNvSpPr>
          <p:nvPr/>
        </p:nvSpPr>
        <p:spPr>
          <a:xfrm>
            <a:off x="838200" y="102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 job is to select the brighter box…</a:t>
            </a:r>
          </a:p>
        </p:txBody>
      </p:sp>
    </p:spTree>
    <p:extLst>
      <p:ext uri="{BB962C8B-B14F-4D97-AF65-F5344CB8AC3E}">
        <p14:creationId xmlns:p14="http://schemas.microsoft.com/office/powerpoint/2010/main" val="42083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456F7F-C3D6-9D4D-A29D-A6C0A6B3F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96" y="2076450"/>
            <a:ext cx="6087304" cy="410735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4B9AEA5-D914-C742-8A7E-5F11D6A0F011}"/>
              </a:ext>
            </a:extLst>
          </p:cNvPr>
          <p:cNvSpPr txBox="1">
            <a:spLocks/>
          </p:cNvSpPr>
          <p:nvPr/>
        </p:nvSpPr>
        <p:spPr>
          <a:xfrm>
            <a:off x="787515" y="3122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box you select will turn bright white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D3D58DB0-5212-8041-A58D-2F9133786C6B}"/>
              </a:ext>
            </a:extLst>
          </p:cNvPr>
          <p:cNvSpPr/>
          <p:nvPr/>
        </p:nvSpPr>
        <p:spPr>
          <a:xfrm>
            <a:off x="1993420" y="3674412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89615-8A0C-9A4C-A946-64013D88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52" y="3607021"/>
            <a:ext cx="1201066" cy="1181048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9FE087A6-5B8A-C547-AF4E-46FB2D619E2B}"/>
              </a:ext>
            </a:extLst>
          </p:cNvPr>
          <p:cNvSpPr/>
          <p:nvPr/>
        </p:nvSpPr>
        <p:spPr>
          <a:xfrm rot="10800000">
            <a:off x="8561153" y="3693461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9B4D98-83CB-ED4C-B20A-87F1EE26D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441" y="3632470"/>
            <a:ext cx="1241101" cy="11810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3B3822-BDD3-A444-A24D-C07A6F272F5F}"/>
              </a:ext>
            </a:extLst>
          </p:cNvPr>
          <p:cNvSpPr/>
          <p:nvPr/>
        </p:nvSpPr>
        <p:spPr>
          <a:xfrm>
            <a:off x="3943350" y="3924300"/>
            <a:ext cx="552450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0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38517-0EA0-EE48-925B-4EC330D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73730"/>
            <a:ext cx="116162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each trial begins, you will see this… the cross shows you where to look. Watch closely!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8DA20A-7FC2-494B-B712-176142067A52}"/>
              </a:ext>
            </a:extLst>
          </p:cNvPr>
          <p:cNvSpPr/>
          <p:nvPr/>
        </p:nvSpPr>
        <p:spPr>
          <a:xfrm>
            <a:off x="2895600" y="2324100"/>
            <a:ext cx="6153150" cy="37528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4784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38517-0EA0-EE48-925B-4EC330D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73730"/>
            <a:ext cx="116162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 the image or static background will appear and stay on the screen for 1 second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0BCB4-3A8A-3748-94E3-7ECB8B5CCE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1"/>
          <a:stretch/>
        </p:blipFill>
        <p:spPr>
          <a:xfrm>
            <a:off x="492392" y="2343150"/>
            <a:ext cx="4902199" cy="34735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2322D3-30D9-6F4F-B615-A81E61E61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0" y="2419350"/>
            <a:ext cx="4984750" cy="336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8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38517-0EA0-EE48-925B-4EC330D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73730"/>
            <a:ext cx="116162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It will then disappear and you will hold for a 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322D3-30D9-6F4F-B615-A81E61E61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50" y="2419350"/>
            <a:ext cx="4984750" cy="3363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7CB7F-F0BC-6E41-B245-699FF4615A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1"/>
          <a:stretch/>
        </p:blipFill>
        <p:spPr>
          <a:xfrm>
            <a:off x="492392" y="2343150"/>
            <a:ext cx="4902199" cy="3473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CF0A03-5B45-DD45-AC3D-D0BB31BE136A}"/>
              </a:ext>
            </a:extLst>
          </p:cNvPr>
          <p:cNvSpPr/>
          <p:nvPr/>
        </p:nvSpPr>
        <p:spPr>
          <a:xfrm>
            <a:off x="1667141" y="2889762"/>
            <a:ext cx="2552700" cy="2380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42201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486F5-4C7F-184A-A9B0-28136E219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will be presented with 6 unique images, one at a time, over multiple trials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7CE30-340E-0547-8D23-2770BC024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28" y="1949071"/>
            <a:ext cx="9450317" cy="45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35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538517-0EA0-EE48-925B-4EC330D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273730"/>
            <a:ext cx="116162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the “Go!” message appears, it’s time to press the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7CB7F-F0BC-6E41-B245-699FF4615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31"/>
          <a:stretch/>
        </p:blipFill>
        <p:spPr>
          <a:xfrm>
            <a:off x="492392" y="2343150"/>
            <a:ext cx="4902199" cy="3473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CF0A03-5B45-DD45-AC3D-D0BB31BE136A}"/>
              </a:ext>
            </a:extLst>
          </p:cNvPr>
          <p:cNvSpPr/>
          <p:nvPr/>
        </p:nvSpPr>
        <p:spPr>
          <a:xfrm>
            <a:off x="1667141" y="2889762"/>
            <a:ext cx="2552700" cy="23803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Go!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24DB9-BD43-0242-B783-2B00FC15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2413750"/>
            <a:ext cx="4991100" cy="339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4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you are correct… you’ll see this: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1FDF42-3C99-764B-955E-82C806DB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7" y="2609850"/>
            <a:ext cx="5120632" cy="35881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56ABC5-C4E6-A645-AD6C-8CE26D2ED3C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you are wrong… you’ll see this: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197759-88FB-8947-B2DE-C153A4A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7" y="2609850"/>
            <a:ext cx="5120630" cy="35881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0E771-9F73-8643-9B57-4F51E2A4E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49" y="2609850"/>
            <a:ext cx="5038719" cy="358817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B7088EB-2DD3-4642-AD85-489F69A50B23}"/>
              </a:ext>
            </a:extLst>
          </p:cNvPr>
          <p:cNvGrpSpPr/>
          <p:nvPr/>
        </p:nvGrpSpPr>
        <p:grpSpPr>
          <a:xfrm>
            <a:off x="6686546" y="2609850"/>
            <a:ext cx="5038721" cy="3588180"/>
            <a:chOff x="6686546" y="2609850"/>
            <a:chExt cx="5038721" cy="35881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F0A343-A4CA-E54F-AAB0-D0FF74F11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6546" y="2609850"/>
              <a:ext cx="5038721" cy="358818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1D8D0E-879B-8140-96CC-B4B054DBD646}"/>
                </a:ext>
              </a:extLst>
            </p:cNvPr>
            <p:cNvSpPr txBox="1"/>
            <p:nvPr/>
          </p:nvSpPr>
          <p:spPr>
            <a:xfrm>
              <a:off x="8259172" y="3742219"/>
              <a:ext cx="18934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rgbClr val="FF0000"/>
                  </a:solidFill>
                  <a:latin typeface="Helvetica" pitchFamily="2" charset="0"/>
                </a:rPr>
                <a:t>No!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870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F12F9D-AB92-3A40-B031-F4DDE33F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7" y="2609850"/>
            <a:ext cx="5120630" cy="35881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ADEC16-9DE7-1045-A2E3-8D333A61AB75}"/>
              </a:ext>
            </a:extLst>
          </p:cNvPr>
          <p:cNvSpPr/>
          <p:nvPr/>
        </p:nvSpPr>
        <p:spPr>
          <a:xfrm>
            <a:off x="2101755" y="3862316"/>
            <a:ext cx="2129051" cy="11737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latin typeface="Helvetica" pitchFamily="2" charset="0"/>
              </a:rPr>
              <a:t>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2F07286-9400-FD4A-98BB-77A178E0FBA1}"/>
              </a:ext>
            </a:extLst>
          </p:cNvPr>
          <p:cNvGrpSpPr/>
          <p:nvPr/>
        </p:nvGrpSpPr>
        <p:grpSpPr>
          <a:xfrm>
            <a:off x="6686546" y="2609850"/>
            <a:ext cx="5038721" cy="3588180"/>
            <a:chOff x="6686546" y="2609850"/>
            <a:chExt cx="5038721" cy="35881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040541-CD12-1243-B740-3522F2954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6546" y="2609850"/>
              <a:ext cx="5038721" cy="358818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AB607C-DDE2-E242-915A-6F909C01976D}"/>
                </a:ext>
              </a:extLst>
            </p:cNvPr>
            <p:cNvSpPr txBox="1"/>
            <p:nvPr/>
          </p:nvSpPr>
          <p:spPr>
            <a:xfrm>
              <a:off x="8800185" y="3742219"/>
              <a:ext cx="81144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latin typeface="Helvetica" pitchFamily="2" charset="0"/>
                </a:rPr>
                <a:t>?</a:t>
              </a: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20A8542-D86C-D843-B10C-8487A6FD90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you do not respond within 1 second… you will see a white question mark. </a:t>
            </a:r>
          </a:p>
        </p:txBody>
      </p:sp>
    </p:spTree>
    <p:extLst>
      <p:ext uri="{BB962C8B-B14F-4D97-AF65-F5344CB8AC3E}">
        <p14:creationId xmlns:p14="http://schemas.microsoft.com/office/powerpoint/2010/main" val="270043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B692E-21E3-9444-9253-16B3B2569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1" y="1952615"/>
            <a:ext cx="9983369" cy="3672173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5456AA4F-F72F-0E42-8C17-B1C09860B33B}"/>
              </a:ext>
            </a:extLst>
          </p:cNvPr>
          <p:cNvSpPr/>
          <p:nvPr/>
        </p:nvSpPr>
        <p:spPr>
          <a:xfrm>
            <a:off x="2374711" y="5686203"/>
            <a:ext cx="484632" cy="95166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A09943B6-3162-5942-9790-AA200B3C4BF2}"/>
              </a:ext>
            </a:extLst>
          </p:cNvPr>
          <p:cNvSpPr/>
          <p:nvPr/>
        </p:nvSpPr>
        <p:spPr>
          <a:xfrm>
            <a:off x="4082956" y="5686203"/>
            <a:ext cx="484632" cy="95166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B6112EEE-6D89-CE4C-8019-36C5C72BD524}"/>
              </a:ext>
            </a:extLst>
          </p:cNvPr>
          <p:cNvSpPr/>
          <p:nvPr/>
        </p:nvSpPr>
        <p:spPr>
          <a:xfrm>
            <a:off x="5791201" y="5686203"/>
            <a:ext cx="484632" cy="95166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4B84063F-471D-6744-AAF5-DF98C896C3CB}"/>
              </a:ext>
            </a:extLst>
          </p:cNvPr>
          <p:cNvSpPr/>
          <p:nvPr/>
        </p:nvSpPr>
        <p:spPr>
          <a:xfrm>
            <a:off x="7499446" y="5686203"/>
            <a:ext cx="484632" cy="95166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DDA3317D-F42D-8340-A986-B3E9333EFDD6}"/>
              </a:ext>
            </a:extLst>
          </p:cNvPr>
          <p:cNvSpPr/>
          <p:nvPr/>
        </p:nvSpPr>
        <p:spPr>
          <a:xfrm>
            <a:off x="9166748" y="5686203"/>
            <a:ext cx="484632" cy="951664"/>
          </a:xfrm>
          <a:prstGeom prst="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6A55E5-6DEB-304D-8B67-70AA487BDE14}"/>
              </a:ext>
            </a:extLst>
          </p:cNvPr>
          <p:cNvSpPr txBox="1">
            <a:spLocks/>
          </p:cNvSpPr>
          <p:nvPr/>
        </p:nvSpPr>
        <p:spPr>
          <a:xfrm>
            <a:off x="372534" y="273730"/>
            <a:ext cx="116162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task will take about an hour. 3 image sets will be broken into 2 runs each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58156F-A67B-394A-BB52-CAD5D9B3D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565637"/>
            <a:ext cx="11616266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will get to take a break between every run and image set. It’s a good time to go to the bathroom or get a drink! </a:t>
            </a:r>
          </a:p>
        </p:txBody>
      </p:sp>
    </p:spTree>
    <p:extLst>
      <p:ext uri="{BB962C8B-B14F-4D97-AF65-F5344CB8AC3E}">
        <p14:creationId xmlns:p14="http://schemas.microsoft.com/office/powerpoint/2010/main" val="259395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9" grpId="0"/>
      <p:bldP spid="1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258156F-A67B-394A-BB52-CAD5D9B3D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1492931"/>
            <a:ext cx="11616266" cy="3299203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 you have any questions about what you need to do?</a:t>
            </a:r>
          </a:p>
        </p:txBody>
      </p:sp>
    </p:spTree>
    <p:extLst>
      <p:ext uri="{BB962C8B-B14F-4D97-AF65-F5344CB8AC3E}">
        <p14:creationId xmlns:p14="http://schemas.microsoft.com/office/powerpoint/2010/main" val="156770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Your job is to figure out which box goes with each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2A1F7-42D0-C642-9B83-5024CC18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92" y="2037440"/>
            <a:ext cx="4902199" cy="4007879"/>
          </a:xfrm>
          <a:prstGeom prst="rect">
            <a:avLst/>
          </a:prstGeom>
        </p:spPr>
      </p:pic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B0C26E99-E43A-3645-96CD-36462EB7790A}"/>
              </a:ext>
            </a:extLst>
          </p:cNvPr>
          <p:cNvSpPr/>
          <p:nvPr/>
        </p:nvSpPr>
        <p:spPr>
          <a:xfrm>
            <a:off x="2336320" y="3788712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075785ED-2BBA-9C42-98B6-0B293362972D}"/>
              </a:ext>
            </a:extLst>
          </p:cNvPr>
          <p:cNvSpPr/>
          <p:nvPr/>
        </p:nvSpPr>
        <p:spPr>
          <a:xfrm rot="10800000">
            <a:off x="8161103" y="3788711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52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one of the two boxes using either the </a:t>
            </a:r>
            <a:b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or 2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2A1F7-42D0-C642-9B83-5024CC18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692" y="2037440"/>
            <a:ext cx="4902199" cy="4007879"/>
          </a:xfrm>
          <a:prstGeom prst="rect">
            <a:avLst/>
          </a:prstGeom>
        </p:spPr>
      </p:pic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B0C26E99-E43A-3645-96CD-36462EB7790A}"/>
              </a:ext>
            </a:extLst>
          </p:cNvPr>
          <p:cNvSpPr/>
          <p:nvPr/>
        </p:nvSpPr>
        <p:spPr>
          <a:xfrm>
            <a:off x="2336320" y="3788712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075785ED-2BBA-9C42-98B6-0B293362972D}"/>
              </a:ext>
            </a:extLst>
          </p:cNvPr>
          <p:cNvSpPr/>
          <p:nvPr/>
        </p:nvSpPr>
        <p:spPr>
          <a:xfrm rot="10800000">
            <a:off x="8161103" y="3788711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C394-D78F-B04D-A017-EDAF9D3D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52" y="3721321"/>
            <a:ext cx="1201066" cy="1181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391EA3-90E8-0241-8CB5-B531AB2CB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5391" y="3727720"/>
            <a:ext cx="1241101" cy="11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3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will learn which boxes go with each image through trial and error…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2A1F7-42D0-C642-9B83-5024CC18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701" y="2037440"/>
            <a:ext cx="4902199" cy="4007879"/>
          </a:xfrm>
          <a:prstGeom prst="rect">
            <a:avLst/>
          </a:prstGeom>
        </p:spPr>
      </p:pic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B0C26E99-E43A-3645-96CD-36462EB7790A}"/>
              </a:ext>
            </a:extLst>
          </p:cNvPr>
          <p:cNvSpPr/>
          <p:nvPr/>
        </p:nvSpPr>
        <p:spPr>
          <a:xfrm>
            <a:off x="2336329" y="3788712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DC394-D78F-B04D-A017-EDAF9D3D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61" y="3721321"/>
            <a:ext cx="1201066" cy="11810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9C3427-58D6-284E-A108-7F3392623021}"/>
              </a:ext>
            </a:extLst>
          </p:cNvPr>
          <p:cNvSpPr/>
          <p:nvPr/>
        </p:nvSpPr>
        <p:spPr>
          <a:xfrm>
            <a:off x="4279846" y="4045288"/>
            <a:ext cx="515961" cy="545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D3FF4EC-C48E-9540-9365-5D2FB7BCC7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You will learn which boxes go with each image through trial and error… </a:t>
            </a:r>
            <a:r>
              <a:rPr lang="en-US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 take a guess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6949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3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you are correct… you’ll see a green “yes”: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1FDF42-3C99-764B-955E-82C806DB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917" y="2074332"/>
            <a:ext cx="6102350" cy="427609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656ABC5-C4E6-A645-AD6C-8CE26D2ED3C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you are wrong… you’ll see a red “no”: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197759-88FB-8947-B2DE-C153A4AF2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917" y="2074331"/>
            <a:ext cx="6102350" cy="427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2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 of the 6 images will go with the same box every time you see them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BE936-603B-E446-9FA5-2BD64D66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6" y="1894480"/>
            <a:ext cx="9627737" cy="461919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7FE1FF19-F991-8F48-A4DE-53B9369F8DC3}"/>
              </a:ext>
            </a:extLst>
          </p:cNvPr>
          <p:cNvSpPr/>
          <p:nvPr/>
        </p:nvSpPr>
        <p:spPr>
          <a:xfrm>
            <a:off x="1049867" y="1690688"/>
            <a:ext cx="6333066" cy="5031845"/>
          </a:xfrm>
          <a:prstGeom prst="frame">
            <a:avLst>
              <a:gd name="adj1" fmla="val 2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4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1" y="328613"/>
            <a:ext cx="4961466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will go with the </a:t>
            </a:r>
            <a:b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LEFT 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BE936-603B-E446-9FA5-2BD64D66B3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9820"/>
          <a:stretch/>
        </p:blipFill>
        <p:spPr>
          <a:xfrm>
            <a:off x="2292950" y="1843680"/>
            <a:ext cx="2905584" cy="46191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067A6D-43DB-F24F-854F-D37C97DCE66B}"/>
              </a:ext>
            </a:extLst>
          </p:cNvPr>
          <p:cNvSpPr txBox="1">
            <a:spLocks/>
          </p:cNvSpPr>
          <p:nvPr/>
        </p:nvSpPr>
        <p:spPr>
          <a:xfrm>
            <a:off x="6317651" y="328613"/>
            <a:ext cx="52308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will go with the </a:t>
            </a:r>
          </a:p>
          <a:p>
            <a:pPr algn="ctr"/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RIGHT box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AFBFF852-62C0-F847-8950-A3BF10E5CEF3}"/>
              </a:ext>
            </a:extLst>
          </p:cNvPr>
          <p:cNvSpPr/>
          <p:nvPr/>
        </p:nvSpPr>
        <p:spPr>
          <a:xfrm>
            <a:off x="761529" y="2552579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48ED7339-B9EE-034B-8628-0DA5E6644058}"/>
              </a:ext>
            </a:extLst>
          </p:cNvPr>
          <p:cNvSpPr/>
          <p:nvPr/>
        </p:nvSpPr>
        <p:spPr>
          <a:xfrm>
            <a:off x="761528" y="5007912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AEADE-BF8F-994C-95E3-7976181BCD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86" r="38235"/>
          <a:stretch/>
        </p:blipFill>
        <p:spPr>
          <a:xfrm>
            <a:off x="7198181" y="1843680"/>
            <a:ext cx="2905584" cy="4619190"/>
          </a:xfrm>
          <a:prstGeom prst="rect">
            <a:avLst/>
          </a:prstGeom>
        </p:spPr>
      </p:pic>
      <p:sp>
        <p:nvSpPr>
          <p:cNvPr id="10" name="Notched Right Arrow 9">
            <a:extLst>
              <a:ext uri="{FF2B5EF4-FFF2-40B4-BE49-F238E27FC236}">
                <a16:creationId xmlns:a16="http://schemas.microsoft.com/office/drawing/2014/main" id="{14358D93-93BF-2D49-A8A2-EFFB023AFC52}"/>
              </a:ext>
            </a:extLst>
          </p:cNvPr>
          <p:cNvSpPr/>
          <p:nvPr/>
        </p:nvSpPr>
        <p:spPr>
          <a:xfrm rot="10800000">
            <a:off x="9748166" y="2552579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otched Right Arrow 11">
            <a:extLst>
              <a:ext uri="{FF2B5EF4-FFF2-40B4-BE49-F238E27FC236}">
                <a16:creationId xmlns:a16="http://schemas.microsoft.com/office/drawing/2014/main" id="{3BAA4892-6093-B045-BD7E-E88FF6ABC0F1}"/>
              </a:ext>
            </a:extLst>
          </p:cNvPr>
          <p:cNvSpPr/>
          <p:nvPr/>
        </p:nvSpPr>
        <p:spPr>
          <a:xfrm rot="10800000">
            <a:off x="9748166" y="5007912"/>
            <a:ext cx="1700511" cy="1059066"/>
          </a:xfrm>
          <a:prstGeom prst="notched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2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  <p:bldP spid="7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E83FC-1A32-F24E-8031-49D59383B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1" y="365125"/>
            <a:ext cx="11209866" cy="1325563"/>
          </a:xfrm>
        </p:spPr>
        <p:txBody>
          <a:bodyPr>
            <a:normAutofit/>
          </a:bodyPr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other 2 images are </a:t>
            </a:r>
            <a:r>
              <a:rPr lang="en-US" b="1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</a:t>
            </a:r>
            <a:r>
              <a:rPr lang="en-US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 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right answer will depend on which image </a:t>
            </a:r>
            <a:r>
              <a:rPr lang="en-US" b="1" i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came before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2BE936-603B-E446-9FA5-2BD64D66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766" y="1894480"/>
            <a:ext cx="9627737" cy="461919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7FE1FF19-F991-8F48-A4DE-53B9369F8DC3}"/>
              </a:ext>
            </a:extLst>
          </p:cNvPr>
          <p:cNvSpPr/>
          <p:nvPr/>
        </p:nvSpPr>
        <p:spPr>
          <a:xfrm>
            <a:off x="8128000" y="1792882"/>
            <a:ext cx="2963334" cy="4828054"/>
          </a:xfrm>
          <a:prstGeom prst="frame">
            <a:avLst>
              <a:gd name="adj1" fmla="val 2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85C7754-0030-E14A-91B7-AD6E1F5D41EF}"/>
              </a:ext>
            </a:extLst>
          </p:cNvPr>
          <p:cNvSpPr txBox="1">
            <a:spLocks/>
          </p:cNvSpPr>
          <p:nvPr/>
        </p:nvSpPr>
        <p:spPr>
          <a:xfrm>
            <a:off x="558801" y="360053"/>
            <a:ext cx="112098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There are 2 ways the image that </a:t>
            </a:r>
            <a:r>
              <a:rPr lang="en-US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came before 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can affect the answer for the </a:t>
            </a:r>
            <a:r>
              <a:rPr lang="en-US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special</a:t>
            </a:r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images…</a:t>
            </a:r>
            <a:endParaRPr lang="en-US" b="1" i="1" u="sng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963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459</Words>
  <Application>Microsoft Macintosh PowerPoint</Application>
  <PresentationFormat>Widescreen</PresentationFormat>
  <Paragraphs>40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Participant Instructions</vt:lpstr>
      <vt:lpstr>You will be presented with 6 unique images, one at a time, over multiple trials</vt:lpstr>
      <vt:lpstr>Your job is to figure out which box goes with each image</vt:lpstr>
      <vt:lpstr>Select one of the two boxes using either the  1 or 2 key</vt:lpstr>
      <vt:lpstr>You will learn which boxes go with each image through trial and error…</vt:lpstr>
      <vt:lpstr>If you are correct… you’ll see a green “yes”:</vt:lpstr>
      <vt:lpstr>4 of the 6 images will go with the same box every time you see them</vt:lpstr>
      <vt:lpstr>2 will go with the  LEFT box</vt:lpstr>
      <vt:lpstr>The other 2 images are special… the right answer will depend on which image came before</vt:lpstr>
      <vt:lpstr>Effect #1: The right answer will be the opposite of the image that came before… let’s see special Image 5</vt:lpstr>
      <vt:lpstr>Effect #1: Now let’s see special Image 6</vt:lpstr>
      <vt:lpstr>Effect #2: The right answer will be the same as the image that came before… let’s see special Image 5</vt:lpstr>
      <vt:lpstr>Effect #2: Now let’s see special Image 6</vt:lpstr>
      <vt:lpstr>That means you will learn 4 direct relationships between the images and their correct box…</vt:lpstr>
      <vt:lpstr>Sometimes you will see a different kind of trial… it will look like this:</vt:lpstr>
      <vt:lpstr>PowerPoint Presentation</vt:lpstr>
      <vt:lpstr>When each trial begins, you will see this… the cross shows you where to look. Watch closely!</vt:lpstr>
      <vt:lpstr>Next the image or static background will appear and stay on the screen for 1 second</vt:lpstr>
      <vt:lpstr>It will then disappear and you will hold for a bit</vt:lpstr>
      <vt:lpstr>When the “Go!” message appears, it’s time to press the button</vt:lpstr>
      <vt:lpstr>If you are correct… you’ll see this:</vt:lpstr>
      <vt:lpstr>PowerPoint Presentation</vt:lpstr>
      <vt:lpstr>You will get to take a break between every run and image set. It’s a good time to go to the bathroom or get a drink! </vt:lpstr>
      <vt:lpstr>Do you have any questions about what you need to do?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do the thing</dc:title>
  <dc:creator>Amanda Renfro</dc:creator>
  <cp:lastModifiedBy>Amanda Renfro</cp:lastModifiedBy>
  <cp:revision>33</cp:revision>
  <dcterms:created xsi:type="dcterms:W3CDTF">2018-09-21T12:07:39Z</dcterms:created>
  <dcterms:modified xsi:type="dcterms:W3CDTF">2018-10-12T11:20:12Z</dcterms:modified>
</cp:coreProperties>
</file>